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3"/>
  </p:notesMasterIdLst>
  <p:handoutMasterIdLst>
    <p:handoutMasterId r:id="rId14"/>
  </p:handoutMasterIdLst>
  <p:sldIdLst>
    <p:sldId id="430" r:id="rId5"/>
    <p:sldId id="439" r:id="rId6"/>
    <p:sldId id="440" r:id="rId7"/>
    <p:sldId id="441" r:id="rId8"/>
    <p:sldId id="443" r:id="rId9"/>
    <p:sldId id="442" r:id="rId10"/>
    <p:sldId id="444" r:id="rId11"/>
    <p:sldId id="445" r:id="rId12"/>
  </p:sldIdLst>
  <p:sldSz cx="24382413" cy="13716000"/>
  <p:notesSz cx="6858000" cy="9144000"/>
  <p:embeddedFontLst>
    <p:embeddedFont>
      <p:font typeface="Bitter" panose="020B0604020202020204" charset="0"/>
      <p:regular r:id="rId15"/>
      <p:bold r:id="rId16"/>
      <p:italic r:id="rId17"/>
      <p:boldItalic r:id="rId18"/>
    </p:embeddedFont>
    <p:embeddedFont>
      <p:font typeface="Bitter SemiBold" panose="020B0604020202020204" charset="0"/>
      <p:regular r:id="rId19"/>
      <p:bold r:id="rId20"/>
      <p:italic r:id="rId21"/>
      <p:boldItalic r:id="rId22"/>
    </p:embeddedFont>
    <p:embeddedFont>
      <p:font typeface="Rubik" panose="020B0604020202020204" charset="-79"/>
      <p:regular r:id="rId23"/>
      <p:bold r:id="rId24"/>
      <p:italic r:id="rId25"/>
      <p:boldItalic r:id="rId26"/>
    </p:embeddedFont>
    <p:embeddedFont>
      <p:font typeface="Rubik Medium" panose="020B0604020202020204" charset="-79"/>
      <p:regular r:id="rId27"/>
      <p:italic r:id="rId28"/>
    </p:embeddedFont>
    <p:embeddedFont>
      <p:font typeface="Rubik SemiBold" panose="020B0604020202020204" charset="-79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9" autoAdjust="0"/>
    <p:restoredTop sz="69760" autoAdjust="0"/>
  </p:normalViewPr>
  <p:slideViewPr>
    <p:cSldViewPr snapToGrid="0">
      <p:cViewPr varScale="1">
        <p:scale>
          <a:sx n="40" d="100"/>
          <a:sy n="40" d="100"/>
        </p:scale>
        <p:origin x="176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29/08/2023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bi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bif.org/programme/82219/capacity-enhancement-support-programme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news/2GCWBqcly9TCvaIfek5bfb/four-contractors-selected-to-provide-project-support-in-asi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gbif.org/bid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Title Slide - Please do not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Divider slide – Please do not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0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add your node name to the title and replace the image with something relevant to your example</a:t>
            </a:r>
          </a:p>
          <a:p>
            <a:endParaRPr lang="en-GB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GB" sz="2400" b="1" i="0" u="none" strike="noStrike" dirty="0">
                <a:solidFill>
                  <a:schemeClr val="tx1"/>
                </a:solidFill>
                <a:effectLst/>
                <a:latin typeface="Rubik" pitchFamily="2" charset="-79"/>
              </a:rPr>
              <a:t>Use this slide to share y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experiences with the work underway to expand GBIF’s data model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Share details on how you are engaging with this work, and your perspective on what the new data model will mean for your node in future.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55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Divider slide – Please do not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217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add your node name to the title and replace the image with something relevant to your example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GB" sz="2400" b="0" i="0" u="none" strike="noStrike" dirty="0">
              <a:solidFill>
                <a:schemeClr val="tx1"/>
              </a:solidFill>
              <a:effectLst/>
              <a:latin typeface="Rubik" pitchFamily="2" charset="-79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GB" sz="2400" b="1" i="0" u="none" strike="noStrike" dirty="0">
                <a:solidFill>
                  <a:schemeClr val="tx1"/>
                </a:solidFill>
                <a:effectLst/>
                <a:latin typeface="Rubik" pitchFamily="2" charset="-79"/>
              </a:rPr>
              <a:t>Use this slide to share y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experiences with GBIF’s capacity development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programmes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such as </a:t>
            </a:r>
            <a:r>
              <a:rPr lang="en-US" sz="18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BID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8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CESP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Share details from your involvement in projects supported by these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programmes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your views on how these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programmes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can best support the work of nodes going forward</a:t>
            </a:r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53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Divider slide – Please do not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9613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add your node name to the title and replace the image with something relevant to your example</a:t>
            </a:r>
          </a:p>
          <a:p>
            <a:endParaRPr lang="en-GB" sz="2400" b="0" i="0" u="none" strike="noStrike" dirty="0">
              <a:solidFill>
                <a:schemeClr val="tx1"/>
              </a:solidFill>
              <a:effectLst/>
              <a:latin typeface="Rubik" pitchFamily="2" charset="-79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GB" sz="2400" b="1" i="0" u="none" strike="noStrike" dirty="0">
                <a:solidFill>
                  <a:schemeClr val="tx1"/>
                </a:solidFill>
                <a:effectLst/>
                <a:latin typeface="Rubik" pitchFamily="2" charset="-79"/>
              </a:rPr>
              <a:t>Use this slide to share y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experiences of working with the GBIF regional support teams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Share any interactions you have had with the regional support teams in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Asia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through the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BID </a:t>
            </a:r>
            <a:r>
              <a:rPr lang="en-US" sz="18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programme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as well as your ideas for how the regional support teams and nodes can best work together to strengthen and expand GBIF’s community of practice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821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</a:t>
            </a:r>
            <a:r>
              <a:rPr lang="en-GB"/>
              <a:t>you slide – Please do not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Click here to add text for your presentation title</a:t>
            </a:r>
            <a:endParaRPr lang="en-GB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GB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GB"/>
              <a:t>Click to add presenter’s name | Job title</a:t>
            </a:r>
            <a:endParaRPr lang="en-GB" dirty="0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GB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Enter subtitle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GB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Enter subtitle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GB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GB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background image</a:t>
            </a:r>
          </a:p>
          <a:p>
            <a:r>
              <a:rPr lang="en-GB"/>
              <a:t>e</a:t>
            </a:r>
          </a:p>
          <a:p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add divider title text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GB"/>
              <a:t>Click to add any additional text if needed</a:t>
            </a:r>
            <a:endParaRPr lang="en-GB" dirty="0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GB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GB" smtClean="0"/>
              <a:t>29/08/2023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>
              <a:latin typeface="Rubik" pitchFamily="2" charset="-79"/>
            </a:endParaRPr>
          </a:p>
          <a:p>
            <a:pPr algn="ctr"/>
            <a:endParaRPr lang="en-GB" sz="7200" b="0" i="0">
              <a:latin typeface="Rubik" pitchFamily="2" charset="-79"/>
            </a:endParaRPr>
          </a:p>
          <a:p>
            <a:pPr algn="ctr"/>
            <a:endParaRPr lang="en-GB" sz="7200" b="0" i="0">
              <a:latin typeface="Rubik" pitchFamily="2" charset="-79"/>
            </a:endParaRPr>
          </a:p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GB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GB"/>
              <a:t>Click to add presenter’s name | Job title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Nodes Meeting – Sharing Node Experiences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GBIF Participant Node Managers Committee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accent1">
              <a:alpha val="85000"/>
            </a:schemeClr>
          </a:solidFill>
        </p:spPr>
        <p:txBody>
          <a:bodyPr/>
          <a:lstStyle/>
          <a:p>
            <a:r>
              <a:rPr lang="en-GB" dirty="0"/>
              <a:t>17 October 2023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6697-6BE3-A6AD-23A9-2AE6A42F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Expanding our Data Model: Opportunities and Implications for Nodes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A1BA7-FB61-1BE0-E00E-5CEDA03863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Node Experiences and Perspectives for the Future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94B40FE-8C4B-3F7C-7AB5-FDEFC08486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0" t="7400" r="7595" b="7415"/>
          <a:stretch/>
        </p:blipFill>
        <p:spPr>
          <a:xfrm>
            <a:off x="1435950" y="3257549"/>
            <a:ext cx="10044000" cy="829786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7D3B4D-9C19-217B-1704-0F60B917965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852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3ECBC2-120E-04AD-0C69-FCF6236C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371BD1-7678-EA62-E9A1-C6A23E67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Expanding our Data Model</a:t>
            </a:r>
            <a:br>
              <a:rPr lang="en-GB" dirty="0"/>
            </a:br>
            <a:r>
              <a:rPr lang="en-GB" dirty="0"/>
              <a:t>[Node Name]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BB424-01CC-C910-8753-DB47F35C2F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0DDC175-3E19-7E58-C7E3-C42767D89B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7245" r="1481" b="9345"/>
          <a:stretch/>
        </p:blipFill>
        <p:spPr>
          <a:xfrm>
            <a:off x="12191206" y="3257550"/>
            <a:ext cx="11484768" cy="82978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FE6DB-0D63-82F7-C3B6-5B650DEC3A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2142321" y="10835413"/>
            <a:ext cx="1337234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6232C-D098-8DB4-4050-940638AD97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3593988" y="10835413"/>
            <a:ext cx="1337234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DB4AD-1A8C-E8A0-9633-03DF759C15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5045655" y="10835413"/>
            <a:ext cx="1337234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92362-DC2F-7A12-80C0-76165C7DF1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6497323" y="10835413"/>
            <a:ext cx="133723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7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45409-FF77-88F7-75F4-4793E11E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Supporting Nodes through GBIF’s Capacity Development Programmes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305AD-E04C-84E4-706E-C764D5EFA7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Node Experiences and Priorities for the Future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92D3B87-D719-3AD8-CE51-36AF3F7D67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4" t="8803" r="11574" b="3679"/>
          <a:stretch/>
        </p:blipFill>
        <p:spPr>
          <a:xfrm>
            <a:off x="1435950" y="3257549"/>
            <a:ext cx="10044000" cy="82978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08483-1237-0999-9C98-FEF62CA6FD3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94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3ECBC2-120E-04AD-0C69-FCF6236C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371BD1-7678-EA62-E9A1-C6A23E67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GBIF’s Capacity Development Programmes</a:t>
            </a:r>
            <a:br>
              <a:rPr lang="en-GB" dirty="0"/>
            </a:br>
            <a:r>
              <a:rPr lang="en-GB" dirty="0"/>
              <a:t>[Node Name]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F234CA0-8C9B-1CFD-E23A-1BECC7E4E1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3" t="10192" r="10604" b="5346"/>
          <a:stretch/>
        </p:blipFill>
        <p:spPr>
          <a:xfrm>
            <a:off x="12191206" y="3257550"/>
            <a:ext cx="11484768" cy="82978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BB424-01CC-C910-8753-DB47F35C2F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4CD08F-5AD5-DA61-D5AB-1EA766BAFB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2142321" y="10835413"/>
            <a:ext cx="1337234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BA351-6DD3-EF16-3D63-B2B9722070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3593988" y="10835413"/>
            <a:ext cx="1337234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CBDAEB-9293-C081-83D9-9957377C6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5045655" y="10835413"/>
            <a:ext cx="1337234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E6429-2B30-D39E-F99E-E872FA1F8A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6497323" y="10835413"/>
            <a:ext cx="133723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74CF-E4A7-B561-BE01-DC80E020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Consolidating and Future Development of GBIF Regional Support Teams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ACE9B-6D34-39DF-76CD-F54F85FE7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Node Experiences and Ideas for the Future</a:t>
            </a:r>
          </a:p>
        </p:txBody>
      </p:sp>
      <p:pic>
        <p:nvPicPr>
          <p:cNvPr id="8" name="Picture Placeholder 7" descr="A person and person sitting at a computer&#10;&#10;Description automatically generated">
            <a:extLst>
              <a:ext uri="{FF2B5EF4-FFF2-40B4-BE49-F238E27FC236}">
                <a16:creationId xmlns:a16="http://schemas.microsoft.com/office/drawing/2014/main" id="{DD0EE190-BBB1-390F-1A64-8B037FA4C96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1" r="7891"/>
          <a:stretch/>
        </p:blipFill>
        <p:spPr>
          <a:xfrm>
            <a:off x="1435950" y="3257549"/>
            <a:ext cx="10044000" cy="829786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EF8E64-8082-0A25-3E6B-37200F5960E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7500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3ECBC2-120E-04AD-0C69-FCF6236C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371BD1-7678-EA62-E9A1-C6A23E67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GBIF Regional Support Teams</a:t>
            </a:r>
            <a:br>
              <a:rPr lang="en-GB" dirty="0"/>
            </a:br>
            <a:r>
              <a:rPr lang="en-GB" dirty="0"/>
              <a:t>[Node Name]</a:t>
            </a:r>
          </a:p>
        </p:txBody>
      </p:sp>
      <p:pic>
        <p:nvPicPr>
          <p:cNvPr id="7" name="Picture Placeholder 6" descr="A person and person sitting at a computer&#10;&#10;Description automatically generated">
            <a:extLst>
              <a:ext uri="{FF2B5EF4-FFF2-40B4-BE49-F238E27FC236}">
                <a16:creationId xmlns:a16="http://schemas.microsoft.com/office/drawing/2014/main" id="{6FD7FFFC-FCED-AFF9-65E0-69E59DE9D5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6406" r="5414" b="1727"/>
          <a:stretch/>
        </p:blipFill>
        <p:spPr>
          <a:xfrm>
            <a:off x="12191206" y="3257550"/>
            <a:ext cx="11484768" cy="82978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BB424-01CC-C910-8753-DB47F35C2F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DDBA3-7F40-86E0-D10D-AC7854874B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2142321" y="10835413"/>
            <a:ext cx="1337234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E3A7D-B80C-7168-C140-CF2B7CF382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3593988" y="10835413"/>
            <a:ext cx="1337234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B7D4D-5E64-2D0D-2B1F-01AB48C7B3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5045655" y="10835413"/>
            <a:ext cx="1337234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C7D46-69E1-E5EA-FECE-E28A73DA5B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6497323" y="10835413"/>
            <a:ext cx="133723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78A12D-824A-1AE6-77C0-0F7004B4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5EDDB-6D40-382B-A9E0-9AAF55E5C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nodes@gbif.org</a:t>
            </a:r>
          </a:p>
        </p:txBody>
      </p:sp>
    </p:spTree>
    <p:extLst>
      <p:ext uri="{BB962C8B-B14F-4D97-AF65-F5344CB8AC3E}">
        <p14:creationId xmlns:p14="http://schemas.microsoft.com/office/powerpoint/2010/main" val="1978290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A21CB328-05E7-534F-80A6-CA584E16CAC9}" vid="{F493DEC8-ED28-AF41-9D16-B90D1F30E2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GBIF-2023 (8)</Template>
  <TotalTime>4062</TotalTime>
  <Words>350</Words>
  <Application>Microsoft Office PowerPoint</Application>
  <PresentationFormat>Custom</PresentationFormat>
  <Paragraphs>43</Paragraphs>
  <Slides>8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Rubik Medium</vt:lpstr>
      <vt:lpstr>Rubik</vt:lpstr>
      <vt:lpstr>Bitter</vt:lpstr>
      <vt:lpstr>Bitter SemiBold</vt:lpstr>
      <vt:lpstr>Rubik SemiBold</vt:lpstr>
      <vt:lpstr>Arial</vt:lpstr>
      <vt:lpstr>Tema de Office</vt:lpstr>
      <vt:lpstr>Global Nodes Meeting – Sharing Node Experiences</vt:lpstr>
      <vt:lpstr>Expanding our Data Model: Opportunities and Implications for Nodes </vt:lpstr>
      <vt:lpstr>Expanding our Data Model [Node Name]</vt:lpstr>
      <vt:lpstr>Supporting Nodes through GBIF’s Capacity Development Programmes</vt:lpstr>
      <vt:lpstr>GBIF’s Capacity Development Programmes [Node Name]</vt:lpstr>
      <vt:lpstr>Consolidating and Future Development of GBIF Regional Support Teams</vt:lpstr>
      <vt:lpstr>GBIF Regional Support Teams [Node Name]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Melianie Rosemary Raymond</dc:creator>
  <cp:lastModifiedBy>Melianie Rosemary Raymond</cp:lastModifiedBy>
  <cp:revision>9</cp:revision>
  <dcterms:created xsi:type="dcterms:W3CDTF">2023-08-25T11:53:47Z</dcterms:created>
  <dcterms:modified xsi:type="dcterms:W3CDTF">2023-08-29T11:56:23Z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